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1" r:id="rId4"/>
    <p:sldId id="302" r:id="rId5"/>
    <p:sldId id="303" r:id="rId6"/>
    <p:sldId id="257" r:id="rId7"/>
    <p:sldId id="258" r:id="rId8"/>
    <p:sldId id="284" r:id="rId9"/>
    <p:sldId id="283" r:id="rId10"/>
    <p:sldId id="286" r:id="rId11"/>
    <p:sldId id="287" r:id="rId12"/>
    <p:sldId id="285" r:id="rId13"/>
    <p:sldId id="261" r:id="rId14"/>
    <p:sldId id="268" r:id="rId15"/>
    <p:sldId id="269" r:id="rId16"/>
    <p:sldId id="270" r:id="rId17"/>
    <p:sldId id="279" r:id="rId18"/>
    <p:sldId id="271" r:id="rId19"/>
    <p:sldId id="272" r:id="rId20"/>
    <p:sldId id="273" r:id="rId21"/>
    <p:sldId id="274" r:id="rId22"/>
    <p:sldId id="280" r:id="rId23"/>
    <p:sldId id="275" r:id="rId24"/>
    <p:sldId id="259" r:id="rId25"/>
    <p:sldId id="276" r:id="rId26"/>
    <p:sldId id="260" r:id="rId27"/>
    <p:sldId id="277" r:id="rId28"/>
    <p:sldId id="278" r:id="rId29"/>
    <p:sldId id="264" r:id="rId30"/>
    <p:sldId id="266" r:id="rId31"/>
    <p:sldId id="265" r:id="rId32"/>
  </p:sldIdLst>
  <p:sldSz cx="12192000" cy="6858000"/>
  <p:notesSz cx="6858000" cy="9144000"/>
  <p:embeddedFontLst>
    <p:embeddedFont>
      <p:font typeface="Segoe UI" panose="020B0502040204020203" pitchFamily="34" charset="0"/>
      <p:regular r:id="rId33"/>
      <p:bold r:id="rId34"/>
      <p:italic r:id="rId35"/>
      <p:boldItalic r:id="rId36"/>
    </p:embeddedFont>
    <p:embeddedFont>
      <p:font typeface="Segoe UI Black" panose="020B0A02040204020203" pitchFamily="34" charset="0"/>
      <p:bold r:id="rId37"/>
      <p:boldItalic r:id="rId38"/>
    </p:embeddedFont>
    <p:embeddedFont>
      <p:font typeface="Segoe UI Light" panose="020B0502040204020203" pitchFamily="34" charset="0"/>
      <p:regular r:id="rId39"/>
      <p:italic r:id="rId40"/>
    </p:embeddedFont>
    <p:embeddedFont>
      <p:font typeface="OCR A Std" panose="020F0609000104060307" pitchFamily="49" charset="0"/>
      <p:regular r:id="rId41"/>
    </p:embeddedFont>
    <p:embeddedFont>
      <p:font typeface="Cambria Math" panose="02040503050406030204" pitchFamily="18"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32"/>
    <a:srgbClr val="889B34"/>
    <a:srgbClr val="0072C6"/>
    <a:srgbClr val="0078D7"/>
    <a:srgbClr val="1E1E1E"/>
    <a:srgbClr val="3E3E3E"/>
    <a:srgbClr val="7AC3E1"/>
    <a:srgbClr val="58B4D9"/>
    <a:srgbClr val="3999C6"/>
    <a:srgbClr val="FBD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8"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Rounded Corners 16"/>
          <p:cNvSpPr/>
          <p:nvPr/>
        </p:nvSpPr>
        <p:spPr>
          <a:xfrm>
            <a:off x="4069552" y="818332"/>
            <a:ext cx="7951871"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Freeform: Shape 330"/>
          <p:cNvSpPr/>
          <p:nvPr/>
        </p:nvSpPr>
        <p:spPr>
          <a:xfrm>
            <a:off x="6062677" y="211938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95256" y="5285244"/>
            <a:ext cx="1248932" cy="523220"/>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alerts</a:t>
            </a:r>
            <a:endParaRPr lang="en-US" sz="1400" dirty="0"/>
          </a:p>
        </p:txBody>
      </p:sp>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75215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55711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47761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653432" y="1426242"/>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3889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5875468" y="348561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5875468" y="503770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TextBox 327"/>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TextBox 328"/>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0729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Resource Group"/>
          <p:cNvGrpSpPr/>
          <p:nvPr/>
        </p:nvGrpSpPr>
        <p:grpSpPr>
          <a:xfrm>
            <a:off x="4069552" y="125156"/>
            <a:ext cx="7951871" cy="6581600"/>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44298" y="235849"/>
              <a:ext cx="1656840" cy="508849"/>
              <a:chOff x="4344298" y="941818"/>
              <a:chExt cx="1656840" cy="508849"/>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grpSp>
      <p:grpSp>
        <p:nvGrpSpPr>
          <p:cNvPr id="20" name="PowerBI Workspace Collection"/>
          <p:cNvGrpSpPr/>
          <p:nvPr/>
        </p:nvGrpSpPr>
        <p:grpSpPr>
          <a:xfrm>
            <a:off x="9477940" y="907739"/>
            <a:ext cx="2238873" cy="5663743"/>
            <a:chOff x="9477940" y="907739"/>
            <a:chExt cx="2238873" cy="5663743"/>
          </a:xfrm>
        </p:grpSpPr>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9" name="PowerBI Workspace"/>
          <p:cNvGrpSpPr/>
          <p:nvPr/>
        </p:nvGrpSpPr>
        <p:grpSpPr>
          <a:xfrm>
            <a:off x="9652975" y="1426777"/>
            <a:ext cx="1395662" cy="3123186"/>
            <a:chOff x="9652975" y="1426777"/>
            <a:chExt cx="1395662"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44" name="PowerBI Report"/>
          <p:cNvGrpSpPr/>
          <p:nvPr/>
        </p:nvGrpSpPr>
        <p:grpSpPr>
          <a:xfrm>
            <a:off x="9754478" y="2029134"/>
            <a:ext cx="712088" cy="2039181"/>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41915" y="2968139"/>
              <a:ext cx="1539332" cy="523220"/>
            </a:xfrm>
            <a:prstGeom prst="rect">
              <a:avLst/>
            </a:prstGeom>
            <a:noFill/>
          </p:spPr>
          <p:txBody>
            <a:bodyPr wrap="none" rtlCol="0">
              <a:spAutoFit/>
            </a:bodyPr>
            <a:lstStyle/>
            <a:p>
              <a:r>
                <a:rPr lang="en-US" sz="1400" dirty="0"/>
                <a:t>Report</a:t>
              </a:r>
              <a:br>
                <a:rPr lang="en-US" sz="1400" dirty="0"/>
              </a:br>
              <a:r>
                <a:rPr lang="en-US" sz="1400" b="1"/>
                <a:t>TemperatureChart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 name="App Service Plan"/>
          <p:cNvGrpSpPr/>
          <p:nvPr/>
        </p:nvGrpSpPr>
        <p:grpSpPr>
          <a:xfrm>
            <a:off x="7555985" y="907739"/>
            <a:ext cx="1807585" cy="5663743"/>
            <a:chOff x="7555985" y="907739"/>
            <a:chExt cx="1807585"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6" name="Function App"/>
          <p:cNvGrpSpPr/>
          <p:nvPr/>
        </p:nvGrpSpPr>
        <p:grpSpPr>
          <a:xfrm>
            <a:off x="7752159" y="4093476"/>
            <a:ext cx="1399356" cy="2361350"/>
            <a:chOff x="7752159" y="4093476"/>
            <a:chExt cx="1399356" cy="2361350"/>
          </a:xfrm>
        </p:grpSpPr>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Function"/>
          <p:cNvGrpSpPr/>
          <p:nvPr/>
        </p:nvGrpSpPr>
        <p:grpSpPr>
          <a:xfrm>
            <a:off x="7837174" y="4646440"/>
            <a:ext cx="712088" cy="1713066"/>
            <a:chOff x="7837174" y="4646440"/>
            <a:chExt cx="712088" cy="1713066"/>
          </a:xfrm>
        </p:grpSpPr>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Web App"/>
          <p:cNvGrpSpPr/>
          <p:nvPr/>
        </p:nvGrpSpPr>
        <p:grpSpPr>
          <a:xfrm>
            <a:off x="7752159" y="1443000"/>
            <a:ext cx="712088" cy="232071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SQL Server"/>
          <p:cNvGrpSpPr/>
          <p:nvPr/>
        </p:nvGrpSpPr>
        <p:grpSpPr>
          <a:xfrm>
            <a:off x="6062683" y="2123296"/>
            <a:ext cx="1402381" cy="2270186"/>
            <a:chOff x="6062683" y="2123296"/>
            <a:chExt cx="1402381" cy="2270186"/>
          </a:xfrm>
        </p:grpSpPr>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0" name="SQL Database"/>
          <p:cNvGrpSpPr/>
          <p:nvPr/>
        </p:nvGrpSpPr>
        <p:grpSpPr>
          <a:xfrm>
            <a:off x="6164533" y="2590949"/>
            <a:ext cx="712934" cy="1721372"/>
            <a:chOff x="6164533" y="2590949"/>
            <a:chExt cx="712934" cy="1721372"/>
          </a:xfrm>
        </p:grpSpPr>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 name="NUC"/>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Router"/>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52" name="Temp Sensor"/>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LCD Panel"/>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Rotary Sensor Cable"/>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Rotary Sensor"/>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Temp Sensor Cable"/>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Buzzer"/>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Divider Line"/>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Laptop"/>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WiFI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Buzzer Cable"/>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NUC Ethernet"/>
          <p:cNvGrpSpPr/>
          <p:nvPr/>
        </p:nvGrpSpPr>
        <p:grpSpPr>
          <a:xfrm>
            <a:off x="207366" y="2863570"/>
            <a:ext cx="664656" cy="90014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0" name="Arduino USB"/>
          <p:cNvGrpSpPr/>
          <p:nvPr/>
        </p:nvGrpSpPr>
        <p:grpSpPr>
          <a:xfrm>
            <a:off x="170597" y="3813994"/>
            <a:ext cx="1104221" cy="1191740"/>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7" name="LCD Cable"/>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Stream Analytics Job"/>
          <p:cNvGrpSpPr/>
          <p:nvPr/>
        </p:nvGrpSpPr>
        <p:grpSpPr>
          <a:xfrm>
            <a:off x="5230204" y="2644429"/>
            <a:ext cx="709974" cy="3532599"/>
            <a:chOff x="5230204" y="2644429"/>
            <a:chExt cx="709974" cy="3532599"/>
          </a:xfrm>
        </p:grpSpPr>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1" name="Event Hub"/>
          <p:cNvGrpSpPr/>
          <p:nvPr/>
        </p:nvGrpSpPr>
        <p:grpSpPr>
          <a:xfrm>
            <a:off x="6164533" y="4475265"/>
            <a:ext cx="710177" cy="1717352"/>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95256" y="5266604"/>
              <a:ext cx="1248932" cy="523220"/>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alerts</a:t>
              </a:r>
              <a:endParaRPr lang="en-US" sz="1400" dirty="0"/>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3" name="IoT Hub"/>
          <p:cNvGrpSpPr/>
          <p:nvPr/>
        </p:nvGrpSpPr>
        <p:grpSpPr>
          <a:xfrm>
            <a:off x="4398029" y="1853099"/>
            <a:ext cx="710842" cy="4718383"/>
            <a:chOff x="4398029" y="1853099"/>
            <a:chExt cx="710842" cy="4718383"/>
          </a:xfrm>
        </p:grpSpPr>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ASA IoT Hub Input"/>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INPUT</a:t>
            </a:r>
          </a:p>
        </p:txBody>
      </p:sp>
      <p:sp>
        <p:nvSpPr>
          <p:cNvPr id="501" name="ASA SQL Output"/>
          <p:cNvSpPr/>
          <p:nvPr/>
        </p:nvSpPr>
        <p:spPr>
          <a:xfrm>
            <a:off x="5855698" y="3485614"/>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
        <p:nvSpPr>
          <p:cNvPr id="503" name="PowerBI SQL Query"/>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DIRECT QUERY</a:t>
            </a:r>
          </a:p>
        </p:txBody>
      </p:sp>
      <p:sp>
        <p:nvSpPr>
          <p:cNvPr id="504" name="Web App SQL Query"/>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Function Event Hub Receive"/>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130" name="Power BI Web App Render"/>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Web App to IoT Hub Send"/>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Laptop to IoT Hub Send Receive"/>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Laptop to Web App Get Post"/>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Function IoT Hub Send"/>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Device to IoT Hub Send Receive"/>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Lab Architecture Slide Title"/>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Local Resources Label"/>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Azure Resources Label"/>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mp Sensor Label"/>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Rotary Sensor Label"/>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Buzzer Label"/>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LCD Label"/>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Arduino Grove Label"/>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NUC Label"/>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Laptop Label"/>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sp>
        <p:nvSpPr>
          <p:cNvPr id="367" name="ASA Event Hub Output"/>
          <p:cNvSpPr/>
          <p:nvPr/>
        </p:nvSpPr>
        <p:spPr>
          <a:xfrm>
            <a:off x="5855698" y="5043456"/>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Tree>
    <p:extLst>
      <p:ext uri="{BB962C8B-B14F-4D97-AF65-F5344CB8AC3E}">
        <p14:creationId xmlns:p14="http://schemas.microsoft.com/office/powerpoint/2010/main" val="75137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Event Hub Namespace"/>
          <p:cNvGrpSpPr>
            <a:grpSpLocks noChangeAspect="1"/>
          </p:cNvGrpSpPr>
          <p:nvPr/>
        </p:nvGrpSpPr>
        <p:grpSpPr>
          <a:xfrm>
            <a:off x="5449634" y="621838"/>
            <a:ext cx="3929260" cy="4178301"/>
            <a:chOff x="5449634" y="621838"/>
            <a:chExt cx="3929260" cy="4178301"/>
          </a:xfrm>
        </p:grpSpPr>
        <p:grpSp>
          <p:nvGrpSpPr>
            <p:cNvPr id="14" name="Event Hub Icon"/>
            <p:cNvGrpSpPr>
              <a:grpSpLocks noChangeAspect="1"/>
            </p:cNvGrpSpPr>
            <p:nvPr/>
          </p:nvGrpSpPr>
          <p:grpSpPr>
            <a:xfrm>
              <a:off x="5449634" y="621838"/>
              <a:ext cx="3929260" cy="4032189"/>
              <a:chOff x="7069355" y="3219180"/>
              <a:chExt cx="277308" cy="284571"/>
            </a:xfrm>
            <a:solidFill>
              <a:schemeClr val="accent4"/>
            </a:solidFill>
          </p:grpSpPr>
          <p:sp>
            <p:nvSpPr>
              <p:cNvPr id="13" name="Freeform: Shape 12"/>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Shape 11"/>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2" name="Freeform: Shape 21"/>
            <p:cNvSpPr/>
            <p:nvPr/>
          </p:nvSpPr>
          <p:spPr>
            <a:xfrm>
              <a:off x="5541932" y="2761789"/>
              <a:ext cx="808068" cy="2038350"/>
            </a:xfrm>
            <a:custGeom>
              <a:avLst/>
              <a:gdLst>
                <a:gd name="connsiteX0" fmla="*/ 0 w 808068"/>
                <a:gd name="connsiteY0" fmla="*/ 2033328 h 2038350"/>
                <a:gd name="connsiteX1" fmla="*/ 808068 w 808068"/>
                <a:gd name="connsiteY1" fmla="*/ 2033328 h 2038350"/>
                <a:gd name="connsiteX2" fmla="*/ 808068 w 808068"/>
                <a:gd name="connsiteY2" fmla="*/ 2038350 h 2038350"/>
                <a:gd name="connsiteX3" fmla="*/ 0 w 808068"/>
                <a:gd name="connsiteY3" fmla="*/ 2038350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68" h="2038350">
                  <a:moveTo>
                    <a:pt x="0" y="2033328"/>
                  </a:moveTo>
                  <a:lnTo>
                    <a:pt x="808068" y="2033328"/>
                  </a:lnTo>
                  <a:lnTo>
                    <a:pt x="808068" y="2038350"/>
                  </a:lnTo>
                  <a:lnTo>
                    <a:pt x="0" y="2038350"/>
                  </a:lnTo>
                  <a:close/>
                  <a:moveTo>
                    <a:pt x="0" y="0"/>
                  </a:moveTo>
                  <a:lnTo>
                    <a:pt x="808068" y="0"/>
                  </a:lnTo>
                  <a:lnTo>
                    <a:pt x="808068" y="1487228"/>
                  </a:lnTo>
                  <a:lnTo>
                    <a:pt x="0" y="2033328"/>
                  </a:lnTo>
                  <a:close/>
                </a:path>
              </a:pathLst>
            </a:custGeom>
            <a:solidFill>
              <a:srgbClr val="889B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a:off x="6350000" y="2761789"/>
              <a:ext cx="808068" cy="2038350"/>
            </a:xfrm>
            <a:custGeom>
              <a:avLst/>
              <a:gdLst>
                <a:gd name="connsiteX0" fmla="*/ 0 w 808068"/>
                <a:gd name="connsiteY0" fmla="*/ 0 h 2038350"/>
                <a:gd name="connsiteX1" fmla="*/ 808068 w 808068"/>
                <a:gd name="connsiteY1" fmla="*/ 0 h 2038350"/>
                <a:gd name="connsiteX2" fmla="*/ 808068 w 808068"/>
                <a:gd name="connsiteY2" fmla="*/ 2038350 h 2038350"/>
                <a:gd name="connsiteX3" fmla="*/ 0 w 808068"/>
                <a:gd name="connsiteY3" fmla="*/ 1492250 h 2038350"/>
              </a:gdLst>
              <a:ahLst/>
              <a:cxnLst>
                <a:cxn ang="0">
                  <a:pos x="connsiteX0" y="connsiteY0"/>
                </a:cxn>
                <a:cxn ang="0">
                  <a:pos x="connsiteX1" y="connsiteY1"/>
                </a:cxn>
                <a:cxn ang="0">
                  <a:pos x="connsiteX2" y="connsiteY2"/>
                </a:cxn>
                <a:cxn ang="0">
                  <a:pos x="connsiteX3" y="connsiteY3"/>
                </a:cxn>
              </a:cxnLst>
              <a:rect l="l" t="t" r="r" b="b"/>
              <a:pathLst>
                <a:path w="808068" h="2038350">
                  <a:moveTo>
                    <a:pt x="0" y="0"/>
                  </a:moveTo>
                  <a:lnTo>
                    <a:pt x="808068" y="0"/>
                  </a:lnTo>
                  <a:lnTo>
                    <a:pt x="808068" y="2038350"/>
                  </a:lnTo>
                  <a:lnTo>
                    <a:pt x="0" y="1492250"/>
                  </a:ln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Event Hub Icon"/>
          <p:cNvGrpSpPr>
            <a:grpSpLocks noChangeAspect="1"/>
          </p:cNvGrpSpPr>
          <p:nvPr/>
        </p:nvGrpSpPr>
        <p:grpSpPr>
          <a:xfrm>
            <a:off x="1471565" y="619832"/>
            <a:ext cx="3931920" cy="4034902"/>
            <a:chOff x="7069355" y="3219180"/>
            <a:chExt cx="277308" cy="284571"/>
          </a:xfrm>
        </p:grpSpPr>
        <p:sp>
          <p:nvSpPr>
            <p:cNvPr id="25" name="Freeform: Shape 24"/>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06796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5058</TotalTime>
  <Words>648</Words>
  <Application>Microsoft Office PowerPoint</Application>
  <PresentationFormat>Widescreen</PresentationFormat>
  <Paragraphs>266</Paragraphs>
  <Slides>31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Segoe UI</vt:lpstr>
      <vt:lpstr>Segoe UI Black</vt:lpstr>
      <vt:lpstr>Segoe UI Light</vt:lpstr>
      <vt:lpstr>OCR A Std</vt:lpstr>
      <vt:lpstr>Cambria Math</vt:lpstr>
      <vt:lpstr>Azure DevOps Theme</vt:lpstr>
      <vt:lpstr>IoT Template</vt:lpstr>
      <vt:lpstr>Agenda</vt:lpstr>
      <vt:lpstr>PowerPoint Presentation</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148</cp:revision>
  <dcterms:created xsi:type="dcterms:W3CDTF">2014-08-25T15:37:49Z</dcterms:created>
  <dcterms:modified xsi:type="dcterms:W3CDTF">2016-10-09T19:04:05Z</dcterms:modified>
</cp:coreProperties>
</file>